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3" r:id="rId2"/>
    <p:sldId id="256" r:id="rId3"/>
    <p:sldId id="257" r:id="rId4"/>
    <p:sldId id="266" r:id="rId5"/>
    <p:sldId id="258" r:id="rId6"/>
    <p:sldId id="267" r:id="rId7"/>
    <p:sldId id="259" r:id="rId8"/>
    <p:sldId id="274" r:id="rId9"/>
    <p:sldId id="260" r:id="rId10"/>
    <p:sldId id="261" r:id="rId11"/>
    <p:sldId id="262" r:id="rId12"/>
    <p:sldId id="263" r:id="rId13"/>
    <p:sldId id="265" r:id="rId14"/>
    <p:sldId id="269" r:id="rId15"/>
    <p:sldId id="270" r:id="rId16"/>
    <p:sldId id="271" r:id="rId17"/>
    <p:sldId id="272" r:id="rId18"/>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660"/>
  </p:normalViewPr>
  <p:slideViewPr>
    <p:cSldViewPr>
      <p:cViewPr varScale="1">
        <p:scale>
          <a:sx n="49" d="100"/>
          <a:sy n="49" d="100"/>
        </p:scale>
        <p:origin x="1116" y="5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597B8E-3B13-43EA-8443-02341BFE5E30}" type="datetimeFigureOut">
              <a:rPr lang="cs-CZ" smtClean="0"/>
              <a:pPr/>
              <a:t>30.01.2018</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B9DFB16-2EF7-486B-9D94-1A6EF148C86B}" type="slidenum">
              <a:rPr lang="cs-CZ" smtClean="0"/>
              <a:pPr/>
              <a:t>‹#›</a:t>
            </a:fld>
            <a:endParaRPr lang="cs-CZ"/>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smtClean="0"/>
              <a:t>ZAJÍMAVÉ SETKÁNÍ</a:t>
            </a:r>
          </a:p>
          <a:p>
            <a:r>
              <a:rPr lang="cs-CZ" b="0" dirty="0" smtClean="0"/>
              <a:t>Před</a:t>
            </a:r>
            <a:r>
              <a:rPr lang="cs-CZ" b="0" baseline="0" dirty="0" smtClean="0"/>
              <a:t> několika lety zastavilo před jejím penzionem v Krkonoších auto s početnou rodinou. Ale nebyli to noví hosté. Postarší muže se představil jako syn původních majitelů. Byly mu 4 roky, když byl i s rodiči odsunut. Chtěl teď jen své rodině ukázat, kde se narodil a provést je po budově. </a:t>
            </a:r>
          </a:p>
          <a:p>
            <a:r>
              <a:rPr lang="cs-CZ" b="0" baseline="0" dirty="0" smtClean="0"/>
              <a:t>Zvláštní, že …</a:t>
            </a:r>
            <a:r>
              <a:rPr lang="cs-CZ" sz="1200" dirty="0" err="1" smtClean="0"/>
              <a:t>odeše</a:t>
            </a:r>
            <a:endParaRPr lang="cs-CZ" b="0" dirty="0" smtClean="0"/>
          </a:p>
          <a:p>
            <a:endParaRPr lang="cs-CZ" b="0" dirty="0"/>
          </a:p>
        </p:txBody>
      </p:sp>
      <p:sp>
        <p:nvSpPr>
          <p:cNvPr id="4" name="Zástupný symbol pro číslo snímku 3"/>
          <p:cNvSpPr>
            <a:spLocks noGrp="1"/>
          </p:cNvSpPr>
          <p:nvPr>
            <p:ph type="sldNum" sz="quarter" idx="10"/>
          </p:nvPr>
        </p:nvSpPr>
        <p:spPr/>
        <p:txBody>
          <a:bodyPr/>
          <a:lstStyle/>
          <a:p>
            <a:fld id="{0B9DFB16-2EF7-486B-9D94-1A6EF148C86B}" type="slidenum">
              <a:rPr lang="cs-CZ" smtClean="0"/>
              <a:pPr/>
              <a:t>12</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4D7F9C39-E0A6-4779-99F4-3ECBCA5BDD9E}" type="datetimeFigureOut">
              <a:rPr lang="cs-CZ" smtClean="0"/>
              <a:pPr/>
              <a:t>30.01.2018</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2C861C8A-216C-4E1B-923F-D52712F3FED2}" type="slidenum">
              <a:rPr lang="cs-CZ" smtClean="0"/>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7F9C39-E0A6-4779-99F4-3ECBCA5BDD9E}" type="datetimeFigureOut">
              <a:rPr lang="cs-CZ" smtClean="0"/>
              <a:pPr/>
              <a:t>30.01.2018</a:t>
            </a:fld>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861C8A-216C-4E1B-923F-D52712F3FED2}" type="slidenum">
              <a:rPr lang="cs-CZ" smtClean="0"/>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solidFill>
                  <a:srgbClr val="00FFFF"/>
                </a:solidFill>
                <a:effectLst>
                  <a:outerShdw blurRad="38100" dist="38100" dir="2700000" algn="tl">
                    <a:srgbClr val="000000">
                      <a:alpha val="43137"/>
                    </a:srgbClr>
                  </a:outerShdw>
                </a:effectLst>
              </a:rPr>
              <a:t>ŠVÉDSKÁ  ODYSSEA</a:t>
            </a:r>
            <a:endParaRPr lang="cs-CZ" b="1" dirty="0">
              <a:solidFill>
                <a:srgbClr val="00FFFF"/>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endParaRPr lang="cs-CZ"/>
          </a:p>
        </p:txBody>
      </p:sp>
      <p:pic>
        <p:nvPicPr>
          <p:cNvPr id="1026" name="Picture 2" descr="C:\AA  VÝUKA VŠE\paměť národa 2015-16\fotky\fotky na nástěnku\fotka č.1.png"/>
          <p:cNvPicPr>
            <a:picLocks noChangeAspect="1" noChangeArrowheads="1"/>
          </p:cNvPicPr>
          <p:nvPr/>
        </p:nvPicPr>
        <p:blipFill>
          <a:blip r:embed="rId2" cstate="print"/>
          <a:srcRect/>
          <a:stretch>
            <a:fillRect/>
          </a:stretch>
        </p:blipFill>
        <p:spPr bwMode="auto">
          <a:xfrm>
            <a:off x="6012160" y="2093171"/>
            <a:ext cx="3131840" cy="4764829"/>
          </a:xfrm>
          <a:prstGeom prst="rect">
            <a:avLst/>
          </a:prstGeom>
          <a:noFill/>
        </p:spPr>
      </p:pic>
      <p:pic>
        <p:nvPicPr>
          <p:cNvPr id="1027" name="Picture 3" descr="C:\AA  VÝUKA VŠE\paměť národa 2015-16\fotky\fotky na nástěnku\fotka č.2.png"/>
          <p:cNvPicPr>
            <a:picLocks noChangeAspect="1" noChangeArrowheads="1"/>
          </p:cNvPicPr>
          <p:nvPr/>
        </p:nvPicPr>
        <p:blipFill>
          <a:blip r:embed="rId3" cstate="print"/>
          <a:srcRect/>
          <a:stretch>
            <a:fillRect/>
          </a:stretch>
        </p:blipFill>
        <p:spPr bwMode="auto">
          <a:xfrm>
            <a:off x="2123728" y="3789040"/>
            <a:ext cx="3583365" cy="2376264"/>
          </a:xfrm>
          <a:prstGeom prst="rect">
            <a:avLst/>
          </a:prstGeom>
          <a:noFill/>
        </p:spPr>
      </p:pic>
      <p:pic>
        <p:nvPicPr>
          <p:cNvPr id="1028" name="Picture 4" descr="C:\AA  VÝUKA VŠE\paměť národa 2015-16\fotky\fotky na nástěnku\fotka č.10.png"/>
          <p:cNvPicPr>
            <a:picLocks noChangeAspect="1" noChangeArrowheads="1"/>
          </p:cNvPicPr>
          <p:nvPr/>
        </p:nvPicPr>
        <p:blipFill>
          <a:blip r:embed="rId4" cstate="print"/>
          <a:srcRect/>
          <a:stretch>
            <a:fillRect/>
          </a:stretch>
        </p:blipFill>
        <p:spPr bwMode="auto">
          <a:xfrm>
            <a:off x="2771800" y="1772816"/>
            <a:ext cx="3654599" cy="1319669"/>
          </a:xfrm>
          <a:prstGeom prst="rect">
            <a:avLst/>
          </a:prstGeom>
          <a:noFill/>
        </p:spPr>
      </p:pic>
      <p:pic>
        <p:nvPicPr>
          <p:cNvPr id="1029" name="Picture 5" descr="C:\AA  VÝUKA VŠE\paměť národa 2015-16\fotky\fotky na nástěnku\ISKA_foto_maminka.jpg"/>
          <p:cNvPicPr>
            <a:picLocks noChangeAspect="1" noChangeArrowheads="1"/>
          </p:cNvPicPr>
          <p:nvPr/>
        </p:nvPicPr>
        <p:blipFill>
          <a:blip r:embed="rId5" cstate="print"/>
          <a:srcRect/>
          <a:stretch>
            <a:fillRect/>
          </a:stretch>
        </p:blipFill>
        <p:spPr bwMode="auto">
          <a:xfrm>
            <a:off x="467544" y="1628800"/>
            <a:ext cx="2349694" cy="331236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6146" name="Picture 2" descr="C:\Users\chocholousova\Desktop\pamět 2015-16\Prezentace vše od Vládi\Další fotky\fotka prezentace 5.jpg"/>
          <p:cNvPicPr>
            <a:picLocks noChangeAspect="1" noChangeArrowheads="1"/>
          </p:cNvPicPr>
          <p:nvPr/>
        </p:nvPicPr>
        <p:blipFill>
          <a:blip r:embed="rId2" cstate="print"/>
          <a:srcRect/>
          <a:stretch>
            <a:fillRect/>
          </a:stretch>
        </p:blipFill>
        <p:spPr bwMode="auto">
          <a:xfrm>
            <a:off x="-1476672" y="-1899592"/>
            <a:ext cx="11233248" cy="6726081"/>
          </a:xfrm>
          <a:prstGeom prst="rect">
            <a:avLst/>
          </a:prstGeom>
          <a:noFill/>
        </p:spPr>
      </p:pic>
      <p:sp>
        <p:nvSpPr>
          <p:cNvPr id="5" name="TextovéPole 4"/>
          <p:cNvSpPr txBox="1"/>
          <p:nvPr/>
        </p:nvSpPr>
        <p:spPr>
          <a:xfrm>
            <a:off x="0" y="2636912"/>
            <a:ext cx="9144000" cy="4401205"/>
          </a:xfrm>
          <a:prstGeom prst="rect">
            <a:avLst/>
          </a:prstGeom>
          <a:noFill/>
        </p:spPr>
        <p:txBody>
          <a:bodyPr wrap="square" rtlCol="0">
            <a:spAutoFit/>
          </a:bodyPr>
          <a:lstStyle/>
          <a:p>
            <a:pPr lvl="1"/>
            <a:r>
              <a:rPr lang="cs-CZ" sz="2000" b="1" dirty="0" smtClean="0"/>
              <a:t>KLADNO – zdravotní škola</a:t>
            </a:r>
          </a:p>
          <a:p>
            <a:pPr lvl="1"/>
            <a:r>
              <a:rPr lang="cs-CZ" sz="2000" dirty="0" smtClean="0"/>
              <a:t>Přihlásila se na zdravotní školu, aby si splnila svůj dětský sen – stát se dětskou psycholožkou nebo zdravotní sestrou. Studium ji velmi bavilo, učila se stále dobře. </a:t>
            </a:r>
          </a:p>
          <a:p>
            <a:pPr lvl="1"/>
            <a:r>
              <a:rPr lang="cs-CZ" sz="2000" dirty="0" smtClean="0"/>
              <a:t>Ale konečně také  po letech žila s matkou, která bydlela ve Strašnicích. Přes týden byla na internátě a jezdila za ní na víkendy.</a:t>
            </a:r>
          </a:p>
          <a:p>
            <a:pPr lvl="1"/>
            <a:r>
              <a:rPr lang="cs-CZ" sz="2000" b="1" dirty="0" smtClean="0"/>
              <a:t>VSTUP DO ŽIVOTA</a:t>
            </a:r>
          </a:p>
          <a:p>
            <a:pPr lvl="1"/>
            <a:r>
              <a:rPr lang="cs-CZ" sz="2000" dirty="0" smtClean="0"/>
              <a:t>Po  škole měla nastoupit na takzvanou umístěnku až do Karlových Varů, ale tam</a:t>
            </a:r>
          </a:p>
          <a:p>
            <a:pPr lvl="1"/>
            <a:r>
              <a:rPr lang="cs-CZ" sz="2000" dirty="0" smtClean="0"/>
              <a:t>se jí vůbec nechtělo. Měla totiž tady v Praze vážnou známost, a proto si našla práci jako dělnice. Dostala se do zvláštního kolektivu -  mezi manželky továrníků, kterým sebrali po roce 1948 majetek. Byly mezi nimi ženy,  které do té doby nemusely pracovat, protože na to prostě měly lidi.</a:t>
            </a:r>
          </a:p>
          <a:p>
            <a:pPr lvl="1"/>
            <a:r>
              <a:rPr lang="cs-CZ" sz="2000" dirty="0" smtClean="0"/>
              <a:t>Vzpomíná na to jako na dobrou zkušenost. Dodaly jí totiž sebevědomí,  které si</a:t>
            </a:r>
          </a:p>
          <a:p>
            <a:pPr lvl="1"/>
            <a:r>
              <a:rPr lang="cs-CZ" sz="2000" dirty="0" smtClean="0"/>
              <a:t> z dětských domovů nepřinesla, a načerpala od nich i zkušenosti do dalšího života.</a:t>
            </a:r>
          </a:p>
          <a:p>
            <a:pPr lvl="1"/>
            <a:endParaRPr lang="cs-CZ" sz="20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7170" name="Picture 2" descr="C:\Users\chocholousova\Desktop\pamět 2015-16\Prezentace vše od Vládi\Další fotky\fotka prezentace 6.jpg"/>
          <p:cNvPicPr>
            <a:picLocks noChangeAspect="1" noChangeArrowheads="1"/>
          </p:cNvPicPr>
          <p:nvPr/>
        </p:nvPicPr>
        <p:blipFill>
          <a:blip r:embed="rId2" cstate="print"/>
          <a:srcRect/>
          <a:stretch>
            <a:fillRect/>
          </a:stretch>
        </p:blipFill>
        <p:spPr bwMode="auto">
          <a:xfrm>
            <a:off x="-684584" y="-1971600"/>
            <a:ext cx="10116616" cy="6057481"/>
          </a:xfrm>
          <a:prstGeom prst="rect">
            <a:avLst/>
          </a:prstGeom>
          <a:noFill/>
        </p:spPr>
      </p:pic>
      <p:pic>
        <p:nvPicPr>
          <p:cNvPr id="1026" name="Picture 2" descr="C:\Users\ucebna\Desktop\foto20.jpg"/>
          <p:cNvPicPr>
            <a:picLocks noChangeAspect="1" noChangeArrowheads="1"/>
          </p:cNvPicPr>
          <p:nvPr/>
        </p:nvPicPr>
        <p:blipFill>
          <a:blip r:embed="rId3" cstate="print"/>
          <a:srcRect/>
          <a:stretch>
            <a:fillRect/>
          </a:stretch>
        </p:blipFill>
        <p:spPr bwMode="auto">
          <a:xfrm>
            <a:off x="5292080" y="4797152"/>
            <a:ext cx="3851920" cy="2060848"/>
          </a:xfrm>
          <a:prstGeom prst="rect">
            <a:avLst/>
          </a:prstGeom>
          <a:noFill/>
        </p:spPr>
      </p:pic>
      <p:sp>
        <p:nvSpPr>
          <p:cNvPr id="7" name="TextovéPole 6"/>
          <p:cNvSpPr txBox="1"/>
          <p:nvPr/>
        </p:nvSpPr>
        <p:spPr>
          <a:xfrm>
            <a:off x="0" y="2060848"/>
            <a:ext cx="8460432" cy="4401205"/>
          </a:xfrm>
          <a:prstGeom prst="rect">
            <a:avLst/>
          </a:prstGeom>
          <a:noFill/>
        </p:spPr>
        <p:txBody>
          <a:bodyPr wrap="square" rtlCol="0">
            <a:spAutoFit/>
          </a:bodyPr>
          <a:lstStyle/>
          <a:p>
            <a:pPr>
              <a:buFont typeface="Arial" pitchFamily="34" charset="0"/>
              <a:buChar char="•"/>
            </a:pPr>
            <a:r>
              <a:rPr lang="cs-CZ" sz="2000" dirty="0" smtClean="0"/>
              <a:t>Tanky potkala brzy ráno cestou do práce. Valily se po </a:t>
            </a:r>
            <a:r>
              <a:rPr lang="cs-CZ" sz="2000" dirty="0" err="1" smtClean="0"/>
              <a:t>Černokostelecké</a:t>
            </a:r>
            <a:r>
              <a:rPr lang="cs-CZ" sz="2000" dirty="0" smtClean="0"/>
              <a:t> ulici </a:t>
            </a:r>
          </a:p>
          <a:p>
            <a:r>
              <a:rPr lang="cs-CZ" sz="2000" dirty="0" smtClean="0"/>
              <a:t>a lidé jen postávali na chodnících, měli v očích slzy a zvedali ruce v pěst.</a:t>
            </a:r>
          </a:p>
          <a:p>
            <a:pPr>
              <a:buFont typeface="Arial" pitchFamily="34" charset="0"/>
              <a:buChar char="•"/>
            </a:pPr>
            <a:r>
              <a:rPr lang="cs-CZ" sz="2000" dirty="0" smtClean="0"/>
              <a:t>Měla tenkrát kancelář v Krymské ulici a naproti byl jakýsi štáb sovětské armády.</a:t>
            </a:r>
          </a:p>
          <a:p>
            <a:r>
              <a:rPr lang="cs-CZ" sz="2000" dirty="0" smtClean="0"/>
              <a:t> Když ji šel její manžel navštívit, strhl jim tam nějaký plakát. Všiml si toho ovšem hlídkující voják.  Snažil se utéct, protože ho voják začal pronásledovat se samopalem. Podařilo se mu doběhnout za ní a ona schovala plakát pod triko. Tím svému muži zachránila možná život.</a:t>
            </a:r>
          </a:p>
          <a:p>
            <a:pPr>
              <a:buFont typeface="Arial" pitchFamily="34" charset="0"/>
              <a:buChar char="•"/>
            </a:pPr>
            <a:r>
              <a:rPr lang="cs-CZ" sz="2000" dirty="0" smtClean="0"/>
              <a:t>Na jaře 1967 vstoupila do komunistické strany, protože uvěřila, jako mnoho jiných,  že  mohou  stranu změnit, a tak přispět ke zlepšení života v naší zemi.</a:t>
            </a:r>
          </a:p>
          <a:p>
            <a:r>
              <a:rPr lang="cs-CZ" sz="2000" dirty="0" smtClean="0"/>
              <a:t>Ale  na protest proti okupaci z ní ihned vystoupila.</a:t>
            </a:r>
          </a:p>
          <a:p>
            <a:pPr>
              <a:buFont typeface="Arial" pitchFamily="34" charset="0"/>
              <a:buChar char="•"/>
            </a:pPr>
            <a:r>
              <a:rPr lang="cs-CZ" sz="2000" dirty="0" smtClean="0"/>
              <a:t>Za normalizace, při takzvaných prověrkách,</a:t>
            </a:r>
          </a:p>
          <a:p>
            <a:r>
              <a:rPr lang="cs-CZ" sz="2000" dirty="0" smtClean="0"/>
              <a:t>se nebála prohlásit, že nesouhlasí se vstupem </a:t>
            </a:r>
          </a:p>
          <a:p>
            <a:r>
              <a:rPr lang="cs-CZ" sz="2000" dirty="0" smtClean="0"/>
              <a:t>vojsk Varšavské smlouvy. A to pro ni klidně mohlo</a:t>
            </a:r>
          </a:p>
          <a:p>
            <a:r>
              <a:rPr lang="cs-CZ" sz="2000" dirty="0" smtClean="0"/>
              <a:t> mít těžké následky.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8194" name="Picture 2" descr="C:\Users\chocholousova\Desktop\pamět 2015-16\Prezentace vše od Vládi\Další fotky\fotka prezentace 8.jpg"/>
          <p:cNvPicPr>
            <a:picLocks noChangeAspect="1" noChangeArrowheads="1"/>
          </p:cNvPicPr>
          <p:nvPr/>
        </p:nvPicPr>
        <p:blipFill>
          <a:blip r:embed="rId3" cstate="print"/>
          <a:srcRect/>
          <a:stretch>
            <a:fillRect/>
          </a:stretch>
        </p:blipFill>
        <p:spPr bwMode="auto">
          <a:xfrm>
            <a:off x="-1044624" y="260648"/>
            <a:ext cx="10736393" cy="642858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10242" name="Picture 2" descr="C:\Users\chocholousova\Desktop\pamět 2015-16\Prezentace vše od Vládi\Další fotky\fotka prezentace vše.jpg"/>
          <p:cNvPicPr>
            <a:picLocks noChangeAspect="1" noChangeArrowheads="1"/>
          </p:cNvPicPr>
          <p:nvPr/>
        </p:nvPicPr>
        <p:blipFill>
          <a:blip r:embed="rId2" cstate="print"/>
          <a:srcRect/>
          <a:stretch>
            <a:fillRect/>
          </a:stretch>
        </p:blipFill>
        <p:spPr bwMode="auto">
          <a:xfrm>
            <a:off x="-540568" y="260648"/>
            <a:ext cx="9972601" cy="630932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0" y="992485"/>
            <a:ext cx="9433048" cy="5865515"/>
          </a:xfrm>
        </p:spPr>
        <p:txBody>
          <a:bodyPr/>
          <a:lstStyle/>
          <a:p>
            <a:pPr>
              <a:buNone/>
            </a:pPr>
            <a:endParaRPr lang="cs-CZ" dirty="0"/>
          </a:p>
        </p:txBody>
      </p:sp>
      <p:pic>
        <p:nvPicPr>
          <p:cNvPr id="4" name="Picture 2" descr="C:\Users\chocholousova\Desktop\pamět 2015-16\Prezentace vše od Vládi\Další fotky\fotka prezentace 9.jpg"/>
          <p:cNvPicPr>
            <a:picLocks noChangeAspect="1" noChangeArrowheads="1"/>
          </p:cNvPicPr>
          <p:nvPr/>
        </p:nvPicPr>
        <p:blipFill>
          <a:blip r:embed="rId2" cstate="print"/>
          <a:srcRect/>
          <a:stretch>
            <a:fillRect/>
          </a:stretch>
        </p:blipFill>
        <p:spPr bwMode="auto">
          <a:xfrm>
            <a:off x="-361056" y="-1179512"/>
            <a:ext cx="9505056" cy="5184576"/>
          </a:xfrm>
          <a:prstGeom prst="rect">
            <a:avLst/>
          </a:prstGeom>
          <a:noFill/>
        </p:spPr>
      </p:pic>
      <p:sp>
        <p:nvSpPr>
          <p:cNvPr id="7" name="TextovéPole 6"/>
          <p:cNvSpPr txBox="1"/>
          <p:nvPr/>
        </p:nvSpPr>
        <p:spPr>
          <a:xfrm>
            <a:off x="149032" y="1916832"/>
            <a:ext cx="8640960" cy="369332"/>
          </a:xfrm>
          <a:prstGeom prst="rect">
            <a:avLst/>
          </a:prstGeom>
          <a:noFill/>
        </p:spPr>
        <p:txBody>
          <a:bodyPr wrap="square" rtlCol="0">
            <a:spAutoFit/>
          </a:bodyPr>
          <a:lstStyle/>
          <a:p>
            <a:endParaRPr lang="cs-CZ" dirty="0"/>
          </a:p>
        </p:txBody>
      </p:sp>
      <p:sp>
        <p:nvSpPr>
          <p:cNvPr id="8" name="TextovéPole 7"/>
          <p:cNvSpPr txBox="1"/>
          <p:nvPr/>
        </p:nvSpPr>
        <p:spPr>
          <a:xfrm>
            <a:off x="0" y="1772816"/>
            <a:ext cx="9144000" cy="369332"/>
          </a:xfrm>
          <a:prstGeom prst="rect">
            <a:avLst/>
          </a:prstGeom>
          <a:noFill/>
        </p:spPr>
        <p:txBody>
          <a:bodyPr wrap="square" rtlCol="0">
            <a:spAutoFit/>
          </a:bodyPr>
          <a:lstStyle/>
          <a:p>
            <a:endParaRPr lang="cs-CZ" dirty="0"/>
          </a:p>
        </p:txBody>
      </p:sp>
      <p:sp>
        <p:nvSpPr>
          <p:cNvPr id="9" name="TextovéPole 8"/>
          <p:cNvSpPr txBox="1"/>
          <p:nvPr/>
        </p:nvSpPr>
        <p:spPr>
          <a:xfrm>
            <a:off x="0" y="1844825"/>
            <a:ext cx="8603432" cy="5632311"/>
          </a:xfrm>
          <a:prstGeom prst="rect">
            <a:avLst/>
          </a:prstGeom>
          <a:noFill/>
        </p:spPr>
        <p:txBody>
          <a:bodyPr wrap="square" rtlCol="0">
            <a:spAutoFit/>
          </a:bodyPr>
          <a:lstStyle/>
          <a:p>
            <a:r>
              <a:rPr lang="cs-CZ" sz="2000" dirty="0" smtClean="0">
                <a:solidFill>
                  <a:srgbClr val="FF0000"/>
                </a:solidFill>
              </a:rPr>
              <a:t>PROČ: </a:t>
            </a:r>
          </a:p>
          <a:p>
            <a:r>
              <a:rPr lang="cs-CZ" sz="2000" dirty="0" smtClean="0"/>
              <a:t>Přihlásili jsme se ze zvědavosti a nedokázali jsme si přesně představit, co nás čeká. Vláďa, ten nám byl doporučen jako IT expert.</a:t>
            </a:r>
          </a:p>
          <a:p>
            <a:r>
              <a:rPr lang="cs-CZ" sz="2000" dirty="0" smtClean="0"/>
              <a:t>Náš tým se v průběhu práce měnil, často někdo chyběl. Vojtu jsme původně přibrali na záskok při natáčení v rozhlase a už jsme se ho nezbavili! A to bylo jedině dobře.</a:t>
            </a:r>
          </a:p>
          <a:p>
            <a:r>
              <a:rPr lang="cs-CZ" sz="2000" dirty="0" smtClean="0">
                <a:solidFill>
                  <a:srgbClr val="FF0000"/>
                </a:solidFill>
              </a:rPr>
              <a:t>CO JSME PŘEDTÍM NEVĚDĚLI: </a:t>
            </a:r>
          </a:p>
          <a:p>
            <a:r>
              <a:rPr lang="cs-CZ" sz="2000" dirty="0" smtClean="0"/>
              <a:t>Sourozenci nebyli v dětských domovech umisťováni společně, ale děti byly rozdělovány podle věku. </a:t>
            </a:r>
          </a:p>
          <a:p>
            <a:r>
              <a:rPr lang="cs-CZ" sz="2000" dirty="0" smtClean="0"/>
              <a:t>Novinkou pro nás byly i tzv. umístěnky. Na takové umístěnce bylo napsáno, kam musí absolvent školy nastoupit do prvního zaměstnání.</a:t>
            </a:r>
          </a:p>
          <a:p>
            <a:r>
              <a:rPr lang="cs-CZ" sz="2000" dirty="0" smtClean="0"/>
              <a:t>Zajímavé byly i poznatky o roce  1948 a zážitky z roku 1968.</a:t>
            </a:r>
          </a:p>
          <a:p>
            <a:endParaRPr lang="cs-CZ" sz="2000" dirty="0" smtClean="0">
              <a:solidFill>
                <a:srgbClr val="FF0000"/>
              </a:solidFill>
            </a:endParaRPr>
          </a:p>
          <a:p>
            <a:r>
              <a:rPr lang="cs-CZ" sz="2000" dirty="0" smtClean="0">
                <a:solidFill>
                  <a:srgbClr val="FF0000"/>
                </a:solidFill>
              </a:rPr>
              <a:t>ZÁSADY A ŽIVOTNÍ NÁZORY:</a:t>
            </a:r>
            <a:r>
              <a:rPr lang="cs-CZ" sz="2000" dirty="0" smtClean="0"/>
              <a:t> </a:t>
            </a:r>
          </a:p>
          <a:p>
            <a:r>
              <a:rPr lang="cs-CZ" sz="2000" dirty="0" smtClean="0"/>
              <a:t>Paní Františka Hocková se dodnes drží zásad, které si přinesla ze života v dětských domovech.</a:t>
            </a:r>
          </a:p>
          <a:p>
            <a:endParaRPr lang="cs-CZ" sz="2000" dirty="0" smtClean="0"/>
          </a:p>
          <a:p>
            <a:endParaRPr lang="cs-CZ"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smtClean="0">
                <a:solidFill>
                  <a:srgbClr val="00FFFF"/>
                </a:solidFill>
                <a:effectLst>
                  <a:outerShdw blurRad="38100" dist="38100" dir="2700000" algn="tl">
                    <a:srgbClr val="000000">
                      <a:alpha val="43137"/>
                    </a:srgbClr>
                  </a:outerShdw>
                </a:effectLst>
              </a:rPr>
              <a:t>CO DODAT?</a:t>
            </a:r>
            <a:endParaRPr lang="cs-CZ" b="1" dirty="0">
              <a:solidFill>
                <a:srgbClr val="00FFFF"/>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normAutofit/>
          </a:bodyPr>
          <a:lstStyle/>
          <a:p>
            <a:pPr>
              <a:buNone/>
            </a:pPr>
            <a:r>
              <a:rPr lang="cs-CZ" sz="2000" dirty="0" smtClean="0"/>
              <a:t>	</a:t>
            </a:r>
          </a:p>
          <a:p>
            <a:pPr>
              <a:buNone/>
            </a:pPr>
            <a:r>
              <a:rPr lang="cs-CZ" sz="2000" dirty="0" smtClean="0"/>
              <a:t>	</a:t>
            </a:r>
            <a:r>
              <a:rPr lang="cs-CZ" sz="2800" dirty="0" smtClean="0">
                <a:solidFill>
                  <a:srgbClr val="00FFFF"/>
                </a:solidFill>
                <a:effectLst>
                  <a:outerShdw blurRad="38100" dist="38100" dir="2700000" algn="tl">
                    <a:srgbClr val="000000">
                      <a:alpha val="43137"/>
                    </a:srgbClr>
                  </a:outerShdw>
                </a:effectLst>
              </a:rPr>
              <a:t>Paní Františka </a:t>
            </a:r>
            <a:r>
              <a:rPr lang="cs-CZ" sz="2800" dirty="0" err="1" smtClean="0">
                <a:solidFill>
                  <a:srgbClr val="00FFFF"/>
                </a:solidFill>
                <a:effectLst>
                  <a:outerShdw blurRad="38100" dist="38100" dir="2700000" algn="tl">
                    <a:srgbClr val="000000">
                      <a:alpha val="43137"/>
                    </a:srgbClr>
                  </a:outerShdw>
                </a:effectLst>
              </a:rPr>
              <a:t>Hocková</a:t>
            </a:r>
            <a:r>
              <a:rPr lang="cs-CZ" sz="2800" dirty="0" smtClean="0">
                <a:solidFill>
                  <a:srgbClr val="00FFFF"/>
                </a:solidFill>
                <a:effectLst>
                  <a:outerShdw blurRad="38100" dist="38100" dir="2700000" algn="tl">
                    <a:srgbClr val="000000">
                      <a:alpha val="43137"/>
                    </a:srgbClr>
                  </a:outerShdw>
                </a:effectLst>
              </a:rPr>
              <a:t> se sice nestala dětskou psycholožkou, ale plně si to vynahradila, má totiž tři děti a několik vnoučat. </a:t>
            </a:r>
          </a:p>
          <a:p>
            <a:pPr>
              <a:buNone/>
            </a:pPr>
            <a:r>
              <a:rPr lang="cs-CZ" sz="2800" dirty="0" smtClean="0">
                <a:solidFill>
                  <a:srgbClr val="00FFFF"/>
                </a:solidFill>
                <a:effectLst>
                  <a:outerShdw blurRad="38100" dist="38100" dir="2700000" algn="tl">
                    <a:srgbClr val="000000">
                      <a:alpha val="43137"/>
                    </a:srgbClr>
                  </a:outerShdw>
                </a:effectLst>
              </a:rPr>
              <a:t>	Určitě je dobrou maminkou a babičkou,</a:t>
            </a:r>
          </a:p>
          <a:p>
            <a:pPr>
              <a:buNone/>
            </a:pPr>
            <a:r>
              <a:rPr lang="cs-CZ" sz="2800" dirty="0" smtClean="0">
                <a:solidFill>
                  <a:srgbClr val="00FFFF"/>
                </a:solidFill>
                <a:effectLst>
                  <a:outerShdw blurRad="38100" dist="38100" dir="2700000" algn="tl">
                    <a:srgbClr val="000000">
                      <a:alpha val="43137"/>
                    </a:srgbClr>
                  </a:outerShdw>
                </a:effectLst>
              </a:rPr>
              <a:t>	ale byla i dobrou dcerou.</a:t>
            </a:r>
          </a:p>
          <a:p>
            <a:pPr>
              <a:buNone/>
            </a:pPr>
            <a:r>
              <a:rPr lang="cs-CZ" sz="2800" dirty="0" smtClean="0">
                <a:solidFill>
                  <a:srgbClr val="00FFFF"/>
                </a:solidFill>
                <a:effectLst>
                  <a:outerShdw blurRad="38100" dist="38100" dir="2700000" algn="tl">
                    <a:srgbClr val="000000">
                      <a:alpha val="43137"/>
                    </a:srgbClr>
                  </a:outerShdw>
                </a:effectLst>
              </a:rPr>
              <a:t>	Maminka byla ke konci života velmi těžce nemocná</a:t>
            </a:r>
          </a:p>
          <a:p>
            <a:pPr>
              <a:buNone/>
            </a:pPr>
            <a:r>
              <a:rPr lang="cs-CZ" sz="2800" dirty="0" smtClean="0">
                <a:solidFill>
                  <a:srgbClr val="00FFFF"/>
                </a:solidFill>
                <a:effectLst>
                  <a:outerShdw blurRad="38100" dist="38100" dir="2700000" algn="tl">
                    <a:srgbClr val="000000">
                      <a:alpha val="43137"/>
                    </a:srgbClr>
                  </a:outerShdw>
                </a:effectLst>
              </a:rPr>
              <a:t>	a ona se o ni pečlivě starala.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solidFill>
                  <a:srgbClr val="00FFFF"/>
                </a:solidFill>
                <a:effectLst>
                  <a:outerShdw blurRad="38100" dist="38100" dir="2700000" algn="tl">
                    <a:srgbClr val="000000">
                      <a:alpha val="43137"/>
                    </a:srgbClr>
                  </a:outerShdw>
                </a:effectLst>
              </a:rPr>
              <a:t>PODĚKOVÁNÍ</a:t>
            </a:r>
            <a:endParaRPr lang="cs-CZ" dirty="0">
              <a:solidFill>
                <a:srgbClr val="00FFFF"/>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457200" y="1340768"/>
            <a:ext cx="8229600" cy="4785395"/>
          </a:xfrm>
        </p:spPr>
        <p:txBody>
          <a:bodyPr>
            <a:normAutofit fontScale="62500" lnSpcReduction="20000"/>
          </a:bodyPr>
          <a:lstStyle/>
          <a:p>
            <a:pPr>
              <a:buNone/>
            </a:pPr>
            <a:r>
              <a:rPr lang="cs-CZ" dirty="0" smtClean="0"/>
              <a:t>	</a:t>
            </a:r>
            <a:r>
              <a:rPr lang="cs-CZ" dirty="0" smtClean="0">
                <a:solidFill>
                  <a:srgbClr val="00FFFF"/>
                </a:solidFill>
                <a:effectLst>
                  <a:outerShdw blurRad="38100" dist="38100" dir="2700000" algn="tl">
                    <a:srgbClr val="000000">
                      <a:alpha val="43137"/>
                    </a:srgbClr>
                  </a:outerShdw>
                </a:effectLst>
              </a:rPr>
              <a:t>Milá paní </a:t>
            </a:r>
            <a:r>
              <a:rPr lang="cs-CZ" dirty="0" err="1" smtClean="0">
                <a:solidFill>
                  <a:srgbClr val="00FFFF"/>
                </a:solidFill>
                <a:effectLst>
                  <a:outerShdw blurRad="38100" dist="38100" dir="2700000" algn="tl">
                    <a:srgbClr val="000000">
                      <a:alpha val="43137"/>
                    </a:srgbClr>
                  </a:outerShdw>
                </a:effectLst>
              </a:rPr>
              <a:t>Hocková</a:t>
            </a:r>
            <a:r>
              <a:rPr lang="cs-CZ" dirty="0" smtClean="0">
                <a:solidFill>
                  <a:srgbClr val="00FFFF"/>
                </a:solidFill>
                <a:effectLst>
                  <a:outerShdw blurRad="38100" dist="38100" dir="2700000" algn="tl">
                    <a:srgbClr val="000000">
                      <a:alpha val="43137"/>
                    </a:srgbClr>
                  </a:outerShdw>
                </a:effectLst>
              </a:rPr>
              <a:t>,</a:t>
            </a:r>
          </a:p>
          <a:p>
            <a:pPr>
              <a:buNone/>
            </a:pPr>
            <a:r>
              <a:rPr lang="cs-CZ" dirty="0" smtClean="0">
                <a:solidFill>
                  <a:srgbClr val="00FFFF"/>
                </a:solidFill>
                <a:effectLst>
                  <a:outerShdw blurRad="38100" dist="38100" dir="2700000" algn="tl">
                    <a:srgbClr val="000000">
                      <a:alpha val="43137"/>
                    </a:srgbClr>
                  </a:outerShdw>
                </a:effectLst>
              </a:rPr>
              <a:t>	chceme Vám poděkovat za to, že jste nám svěřila příběh </a:t>
            </a:r>
          </a:p>
          <a:p>
            <a:pPr>
              <a:buNone/>
            </a:pPr>
            <a:r>
              <a:rPr lang="cs-CZ" dirty="0" smtClean="0">
                <a:solidFill>
                  <a:srgbClr val="00FFFF"/>
                </a:solidFill>
                <a:effectLst>
                  <a:outerShdw blurRad="38100" dist="38100" dir="2700000" algn="tl">
                    <a:srgbClr val="000000">
                      <a:alpha val="43137"/>
                    </a:srgbClr>
                  </a:outerShdw>
                </a:effectLst>
              </a:rPr>
              <a:t>	svého života. Hodně jsme se dozvěděli o tehdejší době a máme </a:t>
            </a:r>
          </a:p>
          <a:p>
            <a:pPr>
              <a:buNone/>
            </a:pPr>
            <a:r>
              <a:rPr lang="cs-CZ" dirty="0" smtClean="0">
                <a:solidFill>
                  <a:srgbClr val="00FFFF"/>
                </a:solidFill>
                <a:effectLst>
                  <a:outerShdw blurRad="38100" dist="38100" dir="2700000" algn="tl">
                    <a:srgbClr val="000000">
                      <a:alpha val="43137"/>
                    </a:srgbClr>
                  </a:outerShdw>
                </a:effectLst>
              </a:rPr>
              <a:t>	o čem přemýšlet.</a:t>
            </a:r>
          </a:p>
          <a:p>
            <a:pPr>
              <a:buNone/>
            </a:pPr>
            <a:r>
              <a:rPr lang="cs-CZ" dirty="0" smtClean="0">
                <a:solidFill>
                  <a:srgbClr val="00FFFF"/>
                </a:solidFill>
                <a:effectLst>
                  <a:outerShdw blurRad="38100" dist="38100" dir="2700000" algn="tl">
                    <a:srgbClr val="000000">
                      <a:alpha val="43137"/>
                    </a:srgbClr>
                  </a:outerShdw>
                </a:effectLst>
              </a:rPr>
              <a:t>	I když jste měla velice těžké dětství a ani později se s Vámi 	 život nemazlil, jste  jistě dobrou maminkou a babičkou. </a:t>
            </a:r>
          </a:p>
          <a:p>
            <a:pPr>
              <a:buNone/>
            </a:pPr>
            <a:r>
              <a:rPr lang="cs-CZ" dirty="0" smtClean="0">
                <a:solidFill>
                  <a:srgbClr val="00FFFF"/>
                </a:solidFill>
                <a:effectLst>
                  <a:outerShdw blurRad="38100" dist="38100" dir="2700000" algn="tl">
                    <a:srgbClr val="000000">
                      <a:alpha val="43137"/>
                    </a:srgbClr>
                  </a:outerShdw>
                </a:effectLst>
              </a:rPr>
              <a:t>	Zůstala jste sebevědomá a dokázala jste si stanovit cíle, kterých jste snad </a:t>
            </a:r>
          </a:p>
          <a:p>
            <a:pPr>
              <a:buNone/>
            </a:pPr>
            <a:r>
              <a:rPr lang="cs-CZ" dirty="0" smtClean="0">
                <a:solidFill>
                  <a:srgbClr val="00FFFF"/>
                </a:solidFill>
                <a:effectLst>
                  <a:outerShdw blurRad="38100" dist="38100" dir="2700000" algn="tl">
                    <a:srgbClr val="000000">
                      <a:alpha val="43137"/>
                    </a:srgbClr>
                  </a:outerShdw>
                </a:effectLst>
              </a:rPr>
              <a:t>	nakonec dosáhla. A líbí se nám, že máte stále dost životního elánu.</a:t>
            </a:r>
          </a:p>
          <a:p>
            <a:pPr>
              <a:buNone/>
            </a:pPr>
            <a:r>
              <a:rPr lang="cs-CZ" dirty="0" smtClean="0">
                <a:solidFill>
                  <a:srgbClr val="00FFFF"/>
                </a:solidFill>
                <a:effectLst>
                  <a:outerShdw blurRad="38100" dist="38100" dir="2700000" algn="tl">
                    <a:srgbClr val="000000">
                      <a:alpha val="43137"/>
                    </a:srgbClr>
                  </a:outerShdw>
                </a:effectLst>
              </a:rPr>
              <a:t>	Asi by bylo skvělé odnést si z toho všeho něco do našeho budoucího života.</a:t>
            </a:r>
          </a:p>
          <a:p>
            <a:pPr>
              <a:buNone/>
            </a:pPr>
            <a:r>
              <a:rPr lang="cs-CZ" dirty="0" smtClean="0">
                <a:solidFill>
                  <a:srgbClr val="00FFFF"/>
                </a:solidFill>
                <a:effectLst>
                  <a:outerShdw blurRad="38100" dist="38100" dir="2700000" algn="tl">
                    <a:srgbClr val="000000">
                      <a:alpha val="43137"/>
                    </a:srgbClr>
                  </a:outerShdw>
                </a:effectLst>
              </a:rPr>
              <a:t>	Třeba dokážeme  mluvit pravdu, ačkoliv to není populární, </a:t>
            </a:r>
          </a:p>
          <a:p>
            <a:pPr>
              <a:buNone/>
            </a:pPr>
            <a:r>
              <a:rPr lang="cs-CZ" dirty="0" smtClean="0">
                <a:solidFill>
                  <a:srgbClr val="00FFFF"/>
                </a:solidFill>
                <a:effectLst>
                  <a:outerShdw blurRad="38100" dist="38100" dir="2700000" algn="tl">
                    <a:srgbClr val="000000">
                      <a:alpha val="43137"/>
                    </a:srgbClr>
                  </a:outerShdw>
                </a:effectLst>
              </a:rPr>
              <a:t>	naučíme se odpouštět  a  když bude potřeba, budeme se i umět </a:t>
            </a:r>
          </a:p>
          <a:p>
            <a:pPr>
              <a:buNone/>
            </a:pPr>
            <a:r>
              <a:rPr lang="cs-CZ" dirty="0" smtClean="0">
                <a:solidFill>
                  <a:srgbClr val="00FFFF"/>
                </a:solidFill>
                <a:effectLst>
                  <a:outerShdw blurRad="38100" dist="38100" dir="2700000" algn="tl">
                    <a:srgbClr val="000000">
                      <a:alpha val="43137"/>
                    </a:srgbClr>
                  </a:outerShdw>
                </a:effectLst>
              </a:rPr>
              <a:t>	starat  o druhé.</a:t>
            </a:r>
          </a:p>
          <a:p>
            <a:pPr>
              <a:buNone/>
            </a:pPr>
            <a:endParaRPr lang="cs-CZ" dirty="0" smtClean="0">
              <a:solidFill>
                <a:srgbClr val="00FFFF"/>
              </a:solidFill>
              <a:effectLst>
                <a:outerShdw blurRad="38100" dist="38100" dir="2700000" algn="tl">
                  <a:srgbClr val="000000">
                    <a:alpha val="43137"/>
                  </a:srgbClr>
                </a:outerShdw>
              </a:effectLst>
            </a:endParaRPr>
          </a:p>
          <a:p>
            <a:pPr>
              <a:buNone/>
            </a:pPr>
            <a:r>
              <a:rPr lang="cs-CZ" dirty="0" smtClean="0">
                <a:solidFill>
                  <a:srgbClr val="00FFFF"/>
                </a:solidFill>
                <a:effectLst>
                  <a:outerShdw blurRad="38100" dist="38100" dir="2700000" algn="tl">
                    <a:srgbClr val="000000">
                      <a:alpha val="43137"/>
                    </a:srgbClr>
                  </a:outerShdw>
                </a:effectLst>
              </a:rPr>
              <a:t>	Adéla, </a:t>
            </a:r>
            <a:r>
              <a:rPr lang="cs-CZ" dirty="0" err="1" smtClean="0">
                <a:solidFill>
                  <a:srgbClr val="00FFFF"/>
                </a:solidFill>
                <a:effectLst>
                  <a:outerShdw blurRad="38100" dist="38100" dir="2700000" algn="tl">
                    <a:srgbClr val="000000">
                      <a:alpha val="43137"/>
                    </a:srgbClr>
                  </a:outerShdw>
                </a:effectLst>
              </a:rPr>
              <a:t>Maja</a:t>
            </a:r>
            <a:r>
              <a:rPr lang="cs-CZ" dirty="0" smtClean="0">
                <a:solidFill>
                  <a:srgbClr val="00FFFF"/>
                </a:solidFill>
                <a:effectLst>
                  <a:outerShdw blurRad="38100" dist="38100" dir="2700000" algn="tl">
                    <a:srgbClr val="000000">
                      <a:alpha val="43137"/>
                    </a:srgbClr>
                  </a:outerShdw>
                </a:effectLst>
              </a:rPr>
              <a:t>, Veronika, Vláďa a Vojta</a:t>
            </a:r>
          </a:p>
          <a:p>
            <a:endParaRPr lang="cs-CZ"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457200" y="260648"/>
            <a:ext cx="8229600" cy="1440160"/>
          </a:xfrm>
        </p:spPr>
        <p:txBody>
          <a:bodyPr>
            <a:noAutofit/>
          </a:bodyPr>
          <a:lstStyle/>
          <a:p>
            <a:r>
              <a:rPr lang="cs-CZ" sz="3200" dirty="0" smtClean="0"/>
              <a:t>PROJEKT PŘÍBĚHY NAŠICH SOUSEDŮ</a:t>
            </a:r>
            <a:br>
              <a:rPr lang="cs-CZ" sz="3200" dirty="0" smtClean="0"/>
            </a:br>
            <a:r>
              <a:rPr lang="cs-CZ" sz="3200" dirty="0" smtClean="0"/>
              <a:t>ZPRACOVALI  ŽÁCI                                </a:t>
            </a:r>
            <a:br>
              <a:rPr lang="cs-CZ" sz="3200" dirty="0" smtClean="0"/>
            </a:br>
            <a:r>
              <a:rPr lang="cs-CZ" sz="3200" dirty="0" smtClean="0"/>
              <a:t>  ZŠ  U VRŠOVICKÉHO  NÁDRAŽÍ:</a:t>
            </a:r>
            <a:endParaRPr lang="cs-CZ" sz="3200" dirty="0"/>
          </a:p>
        </p:txBody>
      </p:sp>
      <p:sp>
        <p:nvSpPr>
          <p:cNvPr id="3" name="Zástupný symbol pro obsah 2"/>
          <p:cNvSpPr>
            <a:spLocks noGrp="1"/>
          </p:cNvSpPr>
          <p:nvPr>
            <p:ph idx="1"/>
          </p:nvPr>
        </p:nvSpPr>
        <p:spPr/>
        <p:txBody>
          <a:bodyPr>
            <a:normAutofit fontScale="70000" lnSpcReduction="20000"/>
          </a:bodyPr>
          <a:lstStyle/>
          <a:p>
            <a:pPr>
              <a:buNone/>
            </a:pPr>
            <a:endParaRPr lang="cs-CZ" dirty="0" smtClean="0"/>
          </a:p>
          <a:p>
            <a:pPr>
              <a:buNone/>
            </a:pPr>
            <a:r>
              <a:rPr lang="cs-CZ" dirty="0" smtClean="0"/>
              <a:t>	Adéla Kosťová                     		         Vojtěch </a:t>
            </a:r>
            <a:r>
              <a:rPr lang="cs-CZ" dirty="0" err="1" smtClean="0"/>
              <a:t>Balogh</a:t>
            </a:r>
            <a:endParaRPr lang="cs-CZ" dirty="0" smtClean="0"/>
          </a:p>
          <a:p>
            <a:pPr>
              <a:buNone/>
            </a:pPr>
            <a:r>
              <a:rPr lang="cs-CZ" dirty="0" smtClean="0"/>
              <a:t>                          	 </a:t>
            </a:r>
          </a:p>
          <a:p>
            <a:pPr>
              <a:buNone/>
            </a:pPr>
            <a:r>
              <a:rPr lang="cs-CZ" dirty="0" smtClean="0"/>
              <a:t>				          </a:t>
            </a:r>
            <a:r>
              <a:rPr lang="cs-CZ" dirty="0" err="1" smtClean="0"/>
              <a:t>Maja</a:t>
            </a:r>
            <a:r>
              <a:rPr lang="cs-CZ" dirty="0" smtClean="0"/>
              <a:t> </a:t>
            </a:r>
            <a:r>
              <a:rPr lang="cs-CZ" dirty="0" err="1" smtClean="0"/>
              <a:t>Chernikova</a:t>
            </a:r>
            <a:endParaRPr lang="cs-CZ" dirty="0" smtClean="0"/>
          </a:p>
          <a:p>
            <a:pPr>
              <a:buNone/>
            </a:pPr>
            <a:r>
              <a:rPr lang="cs-CZ" dirty="0" smtClean="0"/>
              <a:t>         </a:t>
            </a:r>
          </a:p>
          <a:p>
            <a:pPr>
              <a:buNone/>
            </a:pPr>
            <a:r>
              <a:rPr lang="cs-CZ" dirty="0" smtClean="0"/>
              <a:t>			Veronika </a:t>
            </a:r>
            <a:r>
              <a:rPr lang="cs-CZ" dirty="0" err="1" smtClean="0"/>
              <a:t>Marounková</a:t>
            </a:r>
            <a:endParaRPr lang="cs-CZ" dirty="0" smtClean="0"/>
          </a:p>
          <a:p>
            <a:pPr>
              <a:buNone/>
            </a:pPr>
            <a:r>
              <a:rPr lang="cs-CZ" dirty="0" smtClean="0"/>
              <a:t>                             		 </a:t>
            </a:r>
          </a:p>
          <a:p>
            <a:pPr>
              <a:buNone/>
            </a:pPr>
            <a:r>
              <a:rPr lang="cs-CZ" dirty="0" smtClean="0"/>
              <a:t>						Vladimír Zika </a:t>
            </a:r>
          </a:p>
          <a:p>
            <a:pPr>
              <a:buNone/>
            </a:pPr>
            <a:r>
              <a:rPr lang="cs-CZ" dirty="0" smtClean="0"/>
              <a:t>             </a:t>
            </a:r>
          </a:p>
          <a:p>
            <a:pPr>
              <a:buNone/>
            </a:pPr>
            <a:r>
              <a:rPr lang="cs-CZ" dirty="0" smtClean="0"/>
              <a:t>			  s Mgr. Lenkou Chocholoušovou</a:t>
            </a:r>
          </a:p>
          <a:p>
            <a:pPr>
              <a:buNone/>
            </a:pPr>
            <a:endParaRPr lang="cs-CZ" dirty="0" smtClean="0"/>
          </a:p>
          <a:p>
            <a:pPr>
              <a:buNone/>
            </a:pPr>
            <a:r>
              <a:rPr lang="cs-CZ" dirty="0" smtClean="0"/>
              <a:t>	Školní rok 2015/2016</a:t>
            </a:r>
            <a:endParaRPr lang="cs-CZ" dirty="0"/>
          </a:p>
        </p:txBody>
      </p:sp>
      <p:pic>
        <p:nvPicPr>
          <p:cNvPr id="1026" name="Picture 2" descr="C:\Users\chocholousova\Desktop\Fotka - Vladimír.jpg"/>
          <p:cNvPicPr>
            <a:picLocks noChangeAspect="1" noChangeArrowheads="1"/>
          </p:cNvPicPr>
          <p:nvPr/>
        </p:nvPicPr>
        <p:blipFill>
          <a:blip r:embed="rId2" cstate="print"/>
          <a:srcRect/>
          <a:stretch>
            <a:fillRect/>
          </a:stretch>
        </p:blipFill>
        <p:spPr bwMode="auto">
          <a:xfrm>
            <a:off x="6660232" y="3645024"/>
            <a:ext cx="720080" cy="998695"/>
          </a:xfrm>
          <a:prstGeom prst="rect">
            <a:avLst/>
          </a:prstGeom>
          <a:noFill/>
        </p:spPr>
      </p:pic>
      <p:pic>
        <p:nvPicPr>
          <p:cNvPr id="1027" name="Picture 3" descr="C:\Users\chocholousova\Desktop\Fotka - Vojta.jpg"/>
          <p:cNvPicPr>
            <a:picLocks noChangeAspect="1" noChangeArrowheads="1"/>
          </p:cNvPicPr>
          <p:nvPr/>
        </p:nvPicPr>
        <p:blipFill>
          <a:blip r:embed="rId3" cstate="print"/>
          <a:srcRect/>
          <a:stretch>
            <a:fillRect/>
          </a:stretch>
        </p:blipFill>
        <p:spPr bwMode="auto">
          <a:xfrm>
            <a:off x="7524328" y="1556793"/>
            <a:ext cx="720080" cy="1008112"/>
          </a:xfrm>
          <a:prstGeom prst="rect">
            <a:avLst/>
          </a:prstGeom>
          <a:noFill/>
        </p:spPr>
      </p:pic>
      <p:pic>
        <p:nvPicPr>
          <p:cNvPr id="1028" name="Picture 4" descr="C:\Users\chocholousova\Desktop\Fotka - Maja.jpg"/>
          <p:cNvPicPr>
            <a:picLocks noChangeAspect="1" noChangeArrowheads="1"/>
          </p:cNvPicPr>
          <p:nvPr/>
        </p:nvPicPr>
        <p:blipFill>
          <a:blip r:embed="rId4" cstate="print"/>
          <a:srcRect/>
          <a:stretch>
            <a:fillRect/>
          </a:stretch>
        </p:blipFill>
        <p:spPr bwMode="auto">
          <a:xfrm>
            <a:off x="6012160" y="2420888"/>
            <a:ext cx="648072" cy="958544"/>
          </a:xfrm>
          <a:prstGeom prst="rect">
            <a:avLst/>
          </a:prstGeom>
          <a:noFill/>
        </p:spPr>
      </p:pic>
      <p:pic>
        <p:nvPicPr>
          <p:cNvPr id="1029" name="Picture 5" descr="C:\Users\chocholousova\Desktop\Fotka - Veronika.jpg"/>
          <p:cNvPicPr>
            <a:picLocks noChangeAspect="1" noChangeArrowheads="1"/>
          </p:cNvPicPr>
          <p:nvPr/>
        </p:nvPicPr>
        <p:blipFill>
          <a:blip r:embed="rId5" cstate="print"/>
          <a:srcRect/>
          <a:stretch>
            <a:fillRect/>
          </a:stretch>
        </p:blipFill>
        <p:spPr bwMode="auto">
          <a:xfrm>
            <a:off x="1403648" y="3068960"/>
            <a:ext cx="823069" cy="811755"/>
          </a:xfrm>
          <a:prstGeom prst="rect">
            <a:avLst/>
          </a:prstGeom>
          <a:noFill/>
        </p:spPr>
      </p:pic>
      <p:pic>
        <p:nvPicPr>
          <p:cNvPr id="1030" name="Picture 6" descr="C:\Users\chocholousova\Desktop\Fotka - Adéla.jpg"/>
          <p:cNvPicPr>
            <a:picLocks noChangeAspect="1" noChangeArrowheads="1"/>
          </p:cNvPicPr>
          <p:nvPr/>
        </p:nvPicPr>
        <p:blipFill>
          <a:blip r:embed="rId6" cstate="print"/>
          <a:srcRect/>
          <a:stretch>
            <a:fillRect/>
          </a:stretch>
        </p:blipFill>
        <p:spPr bwMode="auto">
          <a:xfrm>
            <a:off x="2627784" y="1700808"/>
            <a:ext cx="720080" cy="81595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endParaRPr lang="cs-CZ" dirty="0"/>
          </a:p>
        </p:txBody>
      </p:sp>
      <p:sp>
        <p:nvSpPr>
          <p:cNvPr id="3" name="Podnadpis 2"/>
          <p:cNvSpPr>
            <a:spLocks noGrp="1"/>
          </p:cNvSpPr>
          <p:nvPr>
            <p:ph type="subTitle" idx="1"/>
          </p:nvPr>
        </p:nvSpPr>
        <p:spPr/>
        <p:txBody>
          <a:bodyPr/>
          <a:lstStyle/>
          <a:p>
            <a:endParaRPr lang="cs-CZ" dirty="0"/>
          </a:p>
        </p:txBody>
      </p:sp>
      <p:pic>
        <p:nvPicPr>
          <p:cNvPr id="1027" name="Picture 3" descr="C:\Users\chocholousova\Desktop\pamět 2015-16\Prezentace vše od Vládi\Další fotky\fotka prezentace úvod.jpg"/>
          <p:cNvPicPr>
            <a:picLocks noChangeAspect="1" noChangeArrowheads="1"/>
          </p:cNvPicPr>
          <p:nvPr/>
        </p:nvPicPr>
        <p:blipFill>
          <a:blip r:embed="rId2" cstate="print"/>
          <a:srcRect/>
          <a:stretch>
            <a:fillRect/>
          </a:stretch>
        </p:blipFill>
        <p:spPr bwMode="auto">
          <a:xfrm>
            <a:off x="-5797152" y="-2547664"/>
            <a:ext cx="19716501" cy="12043045"/>
          </a:xfrm>
          <a:prstGeom prst="rect">
            <a:avLst/>
          </a:prstGeom>
          <a:solidFill>
            <a:schemeClr val="tx2">
              <a:lumMod val="60000"/>
              <a:lumOff val="40000"/>
            </a:schemeClr>
          </a:solid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a:t>
            </a:r>
            <a:endParaRPr lang="cs-CZ" dirty="0"/>
          </a:p>
        </p:txBody>
      </p:sp>
      <p:sp>
        <p:nvSpPr>
          <p:cNvPr id="3" name="Zástupný symbol pro obsah 2"/>
          <p:cNvSpPr>
            <a:spLocks noGrp="1"/>
          </p:cNvSpPr>
          <p:nvPr>
            <p:ph idx="1"/>
          </p:nvPr>
        </p:nvSpPr>
        <p:spPr>
          <a:xfrm>
            <a:off x="0" y="2636912"/>
            <a:ext cx="9144000" cy="4221088"/>
          </a:xfrm>
        </p:spPr>
        <p:txBody>
          <a:bodyPr>
            <a:normAutofit/>
          </a:bodyPr>
          <a:lstStyle/>
          <a:p>
            <a:pPr>
              <a:buNone/>
            </a:pPr>
            <a:r>
              <a:rPr lang="cs-CZ" sz="2200" dirty="0" smtClean="0"/>
              <a:t>    </a:t>
            </a:r>
          </a:p>
          <a:p>
            <a:pPr>
              <a:buNone/>
            </a:pPr>
            <a:endParaRPr lang="cs-CZ" sz="2000" dirty="0"/>
          </a:p>
        </p:txBody>
      </p:sp>
      <p:pic>
        <p:nvPicPr>
          <p:cNvPr id="2050" name="Picture 2" descr="C:\Users\chocholousova\Desktop\pamět 2015-16\Prezentace vše od Vládi\Další fotky\fotka prezentace 1.jpg"/>
          <p:cNvPicPr>
            <a:picLocks noChangeAspect="1" noChangeArrowheads="1"/>
          </p:cNvPicPr>
          <p:nvPr/>
        </p:nvPicPr>
        <p:blipFill>
          <a:blip r:embed="rId2" cstate="print"/>
          <a:srcRect/>
          <a:stretch>
            <a:fillRect/>
          </a:stretch>
        </p:blipFill>
        <p:spPr bwMode="auto">
          <a:xfrm>
            <a:off x="0" y="-1395536"/>
            <a:ext cx="9144000" cy="4968552"/>
          </a:xfrm>
          <a:prstGeom prst="rect">
            <a:avLst/>
          </a:prstGeom>
          <a:noFill/>
        </p:spPr>
      </p:pic>
      <p:sp>
        <p:nvSpPr>
          <p:cNvPr id="5" name="TextovéPole 4"/>
          <p:cNvSpPr txBox="1"/>
          <p:nvPr/>
        </p:nvSpPr>
        <p:spPr>
          <a:xfrm>
            <a:off x="0" y="1988840"/>
            <a:ext cx="9144000" cy="3970318"/>
          </a:xfrm>
          <a:prstGeom prst="rect">
            <a:avLst/>
          </a:prstGeom>
          <a:noFill/>
        </p:spPr>
        <p:txBody>
          <a:bodyPr wrap="square" rtlCol="0">
            <a:spAutoFit/>
          </a:bodyPr>
          <a:lstStyle/>
          <a:p>
            <a:pPr>
              <a:buNone/>
            </a:pPr>
            <a:endParaRPr lang="cs-CZ" dirty="0" smtClean="0"/>
          </a:p>
          <a:p>
            <a:pPr>
              <a:buNone/>
            </a:pPr>
            <a:endParaRPr lang="cs-CZ" dirty="0" smtClean="0"/>
          </a:p>
          <a:p>
            <a:pPr>
              <a:buNone/>
            </a:pPr>
            <a:r>
              <a:rPr lang="cs-CZ" dirty="0" smtClean="0"/>
              <a:t>	Paní Františka se narodila 30.1.1945 v německém Lubecku, protože tam její matka,  	která  pocházela z Polska, pracovala jako nuceně nasazená v továrně </a:t>
            </a:r>
            <a:r>
              <a:rPr lang="cs-CZ" dirty="0" err="1" smtClean="0"/>
              <a:t>Schlutup</a:t>
            </a:r>
            <a:r>
              <a:rPr lang="cs-CZ" dirty="0" smtClean="0"/>
              <a:t>,</a:t>
            </a:r>
          </a:p>
          <a:p>
            <a:pPr>
              <a:buNone/>
            </a:pPr>
            <a:r>
              <a:rPr lang="cs-CZ" dirty="0" smtClean="0"/>
              <a:t>	kde  se  vyráběla munice. </a:t>
            </a:r>
          </a:p>
          <a:p>
            <a:pPr>
              <a:buNone/>
            </a:pPr>
            <a:r>
              <a:rPr lang="cs-CZ" dirty="0" smtClean="0"/>
              <a:t>      	Seznámila se tam s jedním Čechem, později zjistila, že je s ním těhotná. A tak  pro ni 	začala být práce u lisu těžká a nebezpečná.</a:t>
            </a:r>
          </a:p>
          <a:p>
            <a:pPr>
              <a:buNone/>
            </a:pPr>
            <a:r>
              <a:rPr lang="cs-CZ" dirty="0" smtClean="0"/>
              <a:t>       	Chtěla se dostat k nějaké lehčí práci, a proto pila ocet, aby jí otékaly nohy. Podařilo se, 	přeřadili ji do kuchyně. Ovšem mělo to své následky, do konce života měla zdravotní 	problémy.</a:t>
            </a:r>
          </a:p>
          <a:p>
            <a:pPr>
              <a:buNone/>
            </a:pPr>
            <a:r>
              <a:rPr lang="cs-CZ" dirty="0" smtClean="0"/>
              <a:t>      	Narodila se jí sice zdravá dcera, ale ona onemocněla. </a:t>
            </a:r>
          </a:p>
          <a:p>
            <a:pPr>
              <a:buNone/>
            </a:pPr>
            <a:r>
              <a:rPr lang="cs-CZ" dirty="0" smtClean="0"/>
              <a:t>     	Po osvobození jejich tábora Červený kříž organizoval ozdravné pobyty pro nuceně 	nasazené. A tak Františka jako miminko odplula s matkou do Švédska.</a:t>
            </a:r>
          </a:p>
          <a:p>
            <a:endParaRPr lang="cs-CZ"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a:xfrm>
            <a:off x="323528" y="260648"/>
            <a:ext cx="8445624" cy="1872208"/>
          </a:xfrm>
        </p:spPr>
        <p:txBody>
          <a:bodyPr>
            <a:normAutofit fontScale="90000"/>
          </a:bodyPr>
          <a:lstStyle/>
          <a:p>
            <a:r>
              <a:rPr lang="cs-CZ" dirty="0" smtClean="0"/>
              <a:t>Všichni nuceně nasazení museli nosit na „mundůrech“označení podle národnosti – takovou nášivku měla i matka,</a:t>
            </a:r>
            <a:br>
              <a:rPr lang="cs-CZ" dirty="0" smtClean="0"/>
            </a:br>
            <a:r>
              <a:rPr lang="cs-CZ" dirty="0" smtClean="0"/>
              <a:t> byla totiž Polka.</a:t>
            </a:r>
            <a:endParaRPr lang="cs-CZ" dirty="0"/>
          </a:p>
        </p:txBody>
      </p:sp>
      <p:sp>
        <p:nvSpPr>
          <p:cNvPr id="3" name="Zástupný symbol pro obsah 2"/>
          <p:cNvSpPr>
            <a:spLocks noGrp="1"/>
          </p:cNvSpPr>
          <p:nvPr>
            <p:ph idx="1"/>
          </p:nvPr>
        </p:nvSpPr>
        <p:spPr/>
        <p:txBody>
          <a:bodyPr/>
          <a:lstStyle/>
          <a:p>
            <a:pPr lvl="4"/>
            <a:endParaRPr lang="cs-CZ" dirty="0"/>
          </a:p>
        </p:txBody>
      </p:sp>
      <p:pic>
        <p:nvPicPr>
          <p:cNvPr id="11266" name="Picture 2" descr="C:\Users\chocholousova\Desktop\pamět 2015-16\Prezentace vše od Vládi\Fotky hotové\fotka č.10.png"/>
          <p:cNvPicPr>
            <a:picLocks noChangeAspect="1" noChangeArrowheads="1"/>
          </p:cNvPicPr>
          <p:nvPr/>
        </p:nvPicPr>
        <p:blipFill>
          <a:blip r:embed="rId2" cstate="print"/>
          <a:srcRect/>
          <a:stretch>
            <a:fillRect/>
          </a:stretch>
        </p:blipFill>
        <p:spPr bwMode="auto">
          <a:xfrm>
            <a:off x="0" y="2348880"/>
            <a:ext cx="13077929" cy="472241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a:xfrm>
            <a:off x="323528" y="2636912"/>
            <a:ext cx="8229600" cy="4525963"/>
          </a:xfrm>
        </p:spPr>
        <p:txBody>
          <a:bodyPr>
            <a:normAutofit/>
          </a:bodyPr>
          <a:lstStyle/>
          <a:p>
            <a:pPr>
              <a:buNone/>
            </a:pPr>
            <a:endParaRPr lang="cs-CZ" sz="2000" dirty="0" smtClean="0"/>
          </a:p>
        </p:txBody>
      </p:sp>
      <p:pic>
        <p:nvPicPr>
          <p:cNvPr id="3074" name="Picture 2" descr="C:\Users\chocholousova\Desktop\pamět 2015-16\Prezentace vše od Vládi\Další fotky\fotka prezentace 2.jpg"/>
          <p:cNvPicPr>
            <a:picLocks noChangeAspect="1" noChangeArrowheads="1"/>
          </p:cNvPicPr>
          <p:nvPr/>
        </p:nvPicPr>
        <p:blipFill>
          <a:blip r:embed="rId2" cstate="print"/>
          <a:srcRect/>
          <a:stretch>
            <a:fillRect/>
          </a:stretch>
        </p:blipFill>
        <p:spPr bwMode="auto">
          <a:xfrm>
            <a:off x="-252536" y="-1611560"/>
            <a:ext cx="9969433" cy="5688632"/>
          </a:xfrm>
          <a:prstGeom prst="rect">
            <a:avLst/>
          </a:prstGeom>
          <a:noFill/>
        </p:spPr>
      </p:pic>
      <p:sp>
        <p:nvSpPr>
          <p:cNvPr id="5" name="TextovéPole 4"/>
          <p:cNvSpPr txBox="1"/>
          <p:nvPr/>
        </p:nvSpPr>
        <p:spPr>
          <a:xfrm>
            <a:off x="0" y="2348880"/>
            <a:ext cx="9144000" cy="3447098"/>
          </a:xfrm>
          <a:prstGeom prst="rect">
            <a:avLst/>
          </a:prstGeom>
          <a:noFill/>
        </p:spPr>
        <p:txBody>
          <a:bodyPr wrap="square" rtlCol="0">
            <a:spAutoFit/>
          </a:bodyPr>
          <a:lstStyle/>
          <a:p>
            <a:r>
              <a:rPr lang="cs-CZ" b="1" dirty="0" smtClean="0"/>
              <a:t>	CESTA DO ŠVÉDSKA</a:t>
            </a:r>
            <a:endParaRPr lang="cs-CZ" sz="2000" b="1" dirty="0" smtClean="0"/>
          </a:p>
          <a:p>
            <a:pPr>
              <a:buNone/>
            </a:pPr>
            <a:r>
              <a:rPr lang="cs-CZ" sz="2000" dirty="0" smtClean="0"/>
              <a:t>     	Plavba byla nebezpečná, protože moře bylo ještě zaminované. Jejich loď</a:t>
            </a:r>
          </a:p>
          <a:p>
            <a:pPr>
              <a:buNone/>
            </a:pPr>
            <a:r>
              <a:rPr lang="cs-CZ" sz="2000" dirty="0" smtClean="0"/>
              <a:t>	byla první, která bezpečně doplula. Její matka byla velmi krásná, </a:t>
            </a:r>
          </a:p>
          <a:p>
            <a:pPr>
              <a:buNone/>
            </a:pPr>
            <a:r>
              <a:rPr lang="cs-CZ" sz="2000" dirty="0" smtClean="0"/>
              <a:t> 	a tak se do ní po cestě zamiloval kapitán lodi. </a:t>
            </a:r>
          </a:p>
          <a:p>
            <a:pPr>
              <a:buNone/>
            </a:pPr>
            <a:r>
              <a:rPr lang="cs-CZ" sz="2000" b="1" dirty="0" smtClean="0"/>
              <a:t>	KRÁLOVSKÉ PŘIVÍTÁNÍ?</a:t>
            </a:r>
          </a:p>
          <a:p>
            <a:pPr>
              <a:buNone/>
            </a:pPr>
            <a:r>
              <a:rPr lang="cs-CZ" sz="2000" dirty="0" smtClean="0"/>
              <a:t>    	Po přistání je vítala sama švédská královna. Na uvítanou a na památku</a:t>
            </a:r>
          </a:p>
          <a:p>
            <a:pPr>
              <a:buNone/>
            </a:pPr>
            <a:r>
              <a:rPr lang="cs-CZ" sz="2000" dirty="0" smtClean="0"/>
              <a:t>	jim všem připíchla odznáček s královskou korunkou.</a:t>
            </a:r>
          </a:p>
          <a:p>
            <a:r>
              <a:rPr lang="cs-CZ" sz="2000" b="1" dirty="0" smtClean="0"/>
              <a:t>	POBYT VE ŠVÉDSKU</a:t>
            </a:r>
          </a:p>
          <a:p>
            <a:pPr>
              <a:buNone/>
            </a:pPr>
            <a:r>
              <a:rPr lang="cs-CZ" sz="2000" dirty="0" smtClean="0"/>
              <a:t>      	Matka tam i s Františkou strávila šest měsíců v ozdravovně. I když ji kapitán 	lodi prosil, aby neodjížděla, ona chtěla dodržet slib, který dala otci své dcery, 	že za ním totiž po válce přijedou.</a:t>
            </a:r>
            <a:endParaRPr lang="cs-CZ" sz="20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b="1" dirty="0" smtClean="0">
                <a:solidFill>
                  <a:srgbClr val="00FFFF"/>
                </a:solidFill>
                <a:effectLst>
                  <a:outerShdw blurRad="38100" dist="38100" dir="2700000" algn="tl">
                    <a:srgbClr val="000000">
                      <a:alpha val="43137"/>
                    </a:srgbClr>
                  </a:outerShdw>
                </a:effectLst>
              </a:rPr>
              <a:t>… a tak se do ní zamiloval kapitán lodi.</a:t>
            </a:r>
            <a:endParaRPr lang="cs-CZ" b="1" dirty="0">
              <a:solidFill>
                <a:srgbClr val="00FFFF"/>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p:txBody>
          <a:bodyPr/>
          <a:lstStyle/>
          <a:p>
            <a:endParaRPr lang="cs-CZ" dirty="0"/>
          </a:p>
        </p:txBody>
      </p:sp>
      <p:pic>
        <p:nvPicPr>
          <p:cNvPr id="12290" name="Picture 2" descr="C:\Users\chocholousova\Desktop\pamět 2015-16\Prezentace vše od Vládi\Fotky hotové\fotka č.4.png"/>
          <p:cNvPicPr>
            <a:picLocks noChangeAspect="1" noChangeArrowheads="1"/>
          </p:cNvPicPr>
          <p:nvPr/>
        </p:nvPicPr>
        <p:blipFill>
          <a:blip r:embed="rId2" cstate="print"/>
          <a:srcRect/>
          <a:stretch>
            <a:fillRect/>
          </a:stretch>
        </p:blipFill>
        <p:spPr bwMode="auto">
          <a:xfrm>
            <a:off x="5364088" y="1515622"/>
            <a:ext cx="3779912" cy="5342378"/>
          </a:xfrm>
          <a:prstGeom prst="rect">
            <a:avLst/>
          </a:prstGeom>
          <a:noFill/>
        </p:spPr>
      </p:pic>
      <p:pic>
        <p:nvPicPr>
          <p:cNvPr id="12291" name="Picture 3" descr="C:\Users\chocholousova\Desktop\pamět 2015-16\Prezentace vše od Vládi\Fotky hotové\fotka č.2.png"/>
          <p:cNvPicPr>
            <a:picLocks noChangeAspect="1" noChangeArrowheads="1"/>
          </p:cNvPicPr>
          <p:nvPr/>
        </p:nvPicPr>
        <p:blipFill>
          <a:blip r:embed="rId3" cstate="print"/>
          <a:srcRect/>
          <a:stretch>
            <a:fillRect/>
          </a:stretch>
        </p:blipFill>
        <p:spPr bwMode="auto">
          <a:xfrm>
            <a:off x="0" y="2492896"/>
            <a:ext cx="5388046" cy="357301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4098" name="Picture 2" descr="C:\Users\chocholousova\Desktop\pamět 2015-16\Prezentace vše od Vládi\Další fotky\fotka prezentace 3.jpg"/>
          <p:cNvPicPr>
            <a:picLocks noChangeAspect="1" noChangeArrowheads="1"/>
          </p:cNvPicPr>
          <p:nvPr/>
        </p:nvPicPr>
        <p:blipFill>
          <a:blip r:embed="rId2" cstate="print"/>
          <a:srcRect/>
          <a:stretch>
            <a:fillRect/>
          </a:stretch>
        </p:blipFill>
        <p:spPr bwMode="auto">
          <a:xfrm>
            <a:off x="-1188640" y="-1827584"/>
            <a:ext cx="10897998" cy="6525344"/>
          </a:xfrm>
          <a:prstGeom prst="rect">
            <a:avLst/>
          </a:prstGeom>
          <a:noFill/>
        </p:spPr>
      </p:pic>
      <p:sp>
        <p:nvSpPr>
          <p:cNvPr id="5" name="TextovéPole 4"/>
          <p:cNvSpPr txBox="1"/>
          <p:nvPr/>
        </p:nvSpPr>
        <p:spPr>
          <a:xfrm>
            <a:off x="0" y="2060848"/>
            <a:ext cx="9144000" cy="4708981"/>
          </a:xfrm>
          <a:prstGeom prst="rect">
            <a:avLst/>
          </a:prstGeom>
          <a:noFill/>
        </p:spPr>
        <p:txBody>
          <a:bodyPr wrap="square" rtlCol="0">
            <a:spAutoFit/>
          </a:bodyPr>
          <a:lstStyle/>
          <a:p>
            <a:r>
              <a:rPr lang="cs-CZ" sz="2000" b="1" dirty="0" smtClean="0"/>
              <a:t>	CESTA DO POLSKA - pátrání po rodině</a:t>
            </a:r>
          </a:p>
          <a:p>
            <a:r>
              <a:rPr lang="cs-CZ" sz="2000" dirty="0" smtClean="0"/>
              <a:t>	Ze Švédska se vydala nejdřív do Polska, aby tam pátrala po své rodině, </a:t>
            </a:r>
          </a:p>
          <a:p>
            <a:r>
              <a:rPr lang="cs-CZ" sz="2000" dirty="0" smtClean="0"/>
              <a:t>	ale také aby získala nějaké dokumenty. Měla jen malou modlitební knížku, 	kde je na deskách rukou napsáno, jak jí doma říkali. A to bylo to jediné, co 	nosila po celou dobu u sebe. Ve vybombardované Varšavě našla bohužel 	už jen sestry. Od nich sehnala vše potřebné, aby se mohla vydat do Čech. 	</a:t>
            </a:r>
            <a:r>
              <a:rPr lang="cs-CZ" sz="2000" b="1" dirty="0" smtClean="0"/>
              <a:t>PUTOVÁNÍ DO ČECH</a:t>
            </a:r>
          </a:p>
          <a:p>
            <a:pPr lvl="2"/>
            <a:r>
              <a:rPr lang="cs-CZ" sz="2000" dirty="0" smtClean="0"/>
              <a:t>Cesta byla nebezpečná, místy nevybuchlá munice, vracející se vojáci. Někde se střílelo a uprchlíci byli i okrádání. Proto když ji chtěl někdo pomoci,</a:t>
            </a:r>
          </a:p>
          <a:p>
            <a:pPr lvl="2"/>
            <a:r>
              <a:rPr lang="cs-CZ" sz="2000" dirty="0" smtClean="0"/>
              <a:t>tak volala: „Neberte mi moje věci, neste mi to dítě!“</a:t>
            </a:r>
          </a:p>
          <a:p>
            <a:pPr lvl="2"/>
            <a:r>
              <a:rPr lang="cs-CZ" sz="2000" b="1" dirty="0" smtClean="0"/>
              <a:t>SETKÁNÍ S OTCEM</a:t>
            </a:r>
          </a:p>
          <a:p>
            <a:pPr lvl="2"/>
            <a:r>
              <a:rPr lang="cs-CZ" sz="2000" dirty="0" smtClean="0"/>
              <a:t>Na konci ji však čekalo zklamání. Člověk, kterému tolik důvěřovala, že kvůli němu podstoupila ohromná rizika s tak malým dítětem, ji vlastně už tehdy</a:t>
            </a:r>
          </a:p>
          <a:p>
            <a:pPr lvl="2"/>
            <a:r>
              <a:rPr lang="cs-CZ" sz="2000" dirty="0" smtClean="0"/>
              <a:t> v Německu oklamal. Byl už ženatý a dokonce měl čtyřletého syna.</a:t>
            </a:r>
          </a:p>
          <a:p>
            <a:endParaRPr lang="cs-CZ" sz="20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solidFill>
            <a:srgbClr val="FFFF99"/>
          </a:solidFill>
        </p:spPr>
        <p:txBody>
          <a:bodyPr>
            <a:normAutofit fontScale="90000"/>
          </a:bodyPr>
          <a:lstStyle/>
          <a:p>
            <a:r>
              <a:rPr lang="cs-CZ" dirty="0" smtClean="0">
                <a:solidFill>
                  <a:srgbClr val="00FFFF"/>
                </a:solidFill>
                <a:effectLst>
                  <a:outerShdw blurRad="38100" dist="38100" dir="2700000" algn="tl">
                    <a:srgbClr val="000000">
                      <a:alpha val="43137"/>
                    </a:srgbClr>
                  </a:outerShdw>
                </a:effectLst>
              </a:rPr>
              <a:t>…jediné, co měla po celou válku u sebe</a:t>
            </a:r>
            <a:endParaRPr lang="cs-CZ" dirty="0">
              <a:solidFill>
                <a:srgbClr val="00FFFF"/>
              </a:solidFill>
              <a:effectLst>
                <a:outerShdw blurRad="38100" dist="38100" dir="2700000" algn="tl">
                  <a:srgbClr val="000000">
                    <a:alpha val="43137"/>
                  </a:srgbClr>
                </a:outerShdw>
              </a:effectLst>
            </a:endParaRPr>
          </a:p>
        </p:txBody>
      </p:sp>
      <p:pic>
        <p:nvPicPr>
          <p:cNvPr id="1026" name="Picture 2" descr="C:\Users\chocholousova\Desktop\pamět 2015-16\fotky projekt 2015-16Nová složka (2)\fotka č.8.png"/>
          <p:cNvPicPr>
            <a:picLocks noGrp="1" noChangeAspect="1" noChangeArrowheads="1"/>
          </p:cNvPicPr>
          <p:nvPr>
            <p:ph idx="1"/>
          </p:nvPr>
        </p:nvPicPr>
        <p:blipFill>
          <a:blip r:embed="rId2" cstate="print"/>
          <a:srcRect/>
          <a:stretch>
            <a:fillRect/>
          </a:stretch>
        </p:blipFill>
        <p:spPr bwMode="auto">
          <a:xfrm>
            <a:off x="251520" y="1628800"/>
            <a:ext cx="4176464" cy="4392488"/>
          </a:xfrm>
          <a:prstGeom prst="rect">
            <a:avLst/>
          </a:prstGeom>
          <a:noFill/>
        </p:spPr>
      </p:pic>
      <p:pic>
        <p:nvPicPr>
          <p:cNvPr id="1027" name="Picture 3" descr="C:\Users\chocholousova\Desktop\pamět 2015-16\fotky projekt 2015-16Nová složka (2)\fotka č.9.png"/>
          <p:cNvPicPr>
            <a:picLocks noChangeAspect="1" noChangeArrowheads="1"/>
          </p:cNvPicPr>
          <p:nvPr/>
        </p:nvPicPr>
        <p:blipFill>
          <a:blip r:embed="rId3" cstate="print"/>
          <a:srcRect/>
          <a:stretch>
            <a:fillRect/>
          </a:stretch>
        </p:blipFill>
        <p:spPr bwMode="auto">
          <a:xfrm>
            <a:off x="4572000" y="2132856"/>
            <a:ext cx="4320480" cy="360040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sp>
        <p:nvSpPr>
          <p:cNvPr id="3" name="Zástupný symbol pro obsah 2"/>
          <p:cNvSpPr>
            <a:spLocks noGrp="1"/>
          </p:cNvSpPr>
          <p:nvPr>
            <p:ph idx="1"/>
          </p:nvPr>
        </p:nvSpPr>
        <p:spPr/>
        <p:txBody>
          <a:bodyPr/>
          <a:lstStyle/>
          <a:p>
            <a:endParaRPr lang="cs-CZ" dirty="0"/>
          </a:p>
        </p:txBody>
      </p:sp>
      <p:pic>
        <p:nvPicPr>
          <p:cNvPr id="5122" name="Picture 2" descr="C:\Users\chocholousova\Desktop\pamět 2015-16\Prezentace vše od Vládi\Další fotky\fotka prezentace 4.jpg"/>
          <p:cNvPicPr>
            <a:picLocks noChangeAspect="1" noChangeArrowheads="1"/>
          </p:cNvPicPr>
          <p:nvPr/>
        </p:nvPicPr>
        <p:blipFill>
          <a:blip r:embed="rId2" cstate="print"/>
          <a:srcRect/>
          <a:stretch>
            <a:fillRect/>
          </a:stretch>
        </p:blipFill>
        <p:spPr bwMode="auto">
          <a:xfrm>
            <a:off x="-2988840" y="-2835696"/>
            <a:ext cx="14141974" cy="8467725"/>
          </a:xfrm>
          <a:prstGeom prst="rect">
            <a:avLst/>
          </a:prstGeom>
          <a:noFill/>
        </p:spPr>
      </p:pic>
      <p:pic>
        <p:nvPicPr>
          <p:cNvPr id="5123" name="Picture 3" descr="C:\Users\chocholousova\Desktop\pamět 2015-16\Prezentace vše od Vládi\Fotky hotové\fotka č.1.png"/>
          <p:cNvPicPr>
            <a:picLocks noChangeAspect="1" noChangeArrowheads="1"/>
          </p:cNvPicPr>
          <p:nvPr/>
        </p:nvPicPr>
        <p:blipFill>
          <a:blip r:embed="rId3" cstate="print"/>
          <a:srcRect/>
          <a:stretch>
            <a:fillRect/>
          </a:stretch>
        </p:blipFill>
        <p:spPr bwMode="auto">
          <a:xfrm>
            <a:off x="6588224" y="2276871"/>
            <a:ext cx="2016224" cy="3528393"/>
          </a:xfrm>
          <a:prstGeom prst="rect">
            <a:avLst/>
          </a:prstGeom>
          <a:noFill/>
        </p:spPr>
      </p:pic>
      <p:sp>
        <p:nvSpPr>
          <p:cNvPr id="6" name="TextovéPole 5"/>
          <p:cNvSpPr txBox="1"/>
          <p:nvPr/>
        </p:nvSpPr>
        <p:spPr>
          <a:xfrm>
            <a:off x="0" y="1556792"/>
            <a:ext cx="6516216" cy="5468551"/>
          </a:xfrm>
          <a:prstGeom prst="rect">
            <a:avLst/>
          </a:prstGeom>
          <a:noFill/>
        </p:spPr>
        <p:txBody>
          <a:bodyPr wrap="square" rtlCol="0">
            <a:spAutoFit/>
          </a:bodyPr>
          <a:lstStyle/>
          <a:p>
            <a:r>
              <a:rPr lang="cs-CZ" sz="2000" dirty="0" smtClean="0"/>
              <a:t>Usadily se v Praze. Otec kvůli nim nakonec odešel  </a:t>
            </a:r>
          </a:p>
          <a:p>
            <a:r>
              <a:rPr lang="cs-CZ" sz="2000" dirty="0" smtClean="0"/>
              <a:t>od své rodiny a Františce se narodili další sourozenci - dvojčata. Avšak  i  je otec opustil. Matka s nimi zůstala sama</a:t>
            </a:r>
          </a:p>
          <a:p>
            <a:r>
              <a:rPr lang="cs-CZ" sz="2000" dirty="0" smtClean="0"/>
              <a:t> a byla nucena si najít druhé zaměstnání. Musela proto nechávat děti často i večer samotné. Bydleli navíc </a:t>
            </a:r>
          </a:p>
          <a:p>
            <a:r>
              <a:rPr lang="cs-CZ" sz="2000" dirty="0" smtClean="0"/>
              <a:t>ve špatných podmínkách, vlastně v jakési prádelně.</a:t>
            </a:r>
          </a:p>
          <a:p>
            <a:r>
              <a:rPr lang="cs-CZ" sz="2000" dirty="0" smtClean="0"/>
              <a:t> Proto byla Františka s oběma sourozenci  umístěna</a:t>
            </a:r>
          </a:p>
          <a:p>
            <a:r>
              <a:rPr lang="cs-CZ" sz="2000" dirty="0" smtClean="0"/>
              <a:t> v dětském domově.  S krátkou přestávkou putovala </a:t>
            </a:r>
          </a:p>
          <a:p>
            <a:r>
              <a:rPr lang="cs-CZ" sz="2000" dirty="0" smtClean="0"/>
              <a:t> po různých domovech, a to až do nástupu na střední školu.</a:t>
            </a:r>
          </a:p>
          <a:p>
            <a:r>
              <a:rPr lang="cs-CZ" sz="2000" dirty="0" smtClean="0"/>
              <a:t>Františka však v domovech získala určité životní zásady, např. nebát se žádné práce, mluvit pravdu a věřit sama sobě. Ráda četla, recitovala a zpívala. Dobře se učila, za pěkné známky tam dostávala knížky. Líbilo se jí také, že jim lidé tleskali, </a:t>
            </a:r>
          </a:p>
          <a:p>
            <a:r>
              <a:rPr lang="cs-CZ" sz="2000" dirty="0" smtClean="0"/>
              <a:t>když vystupovali mimo domov.</a:t>
            </a:r>
          </a:p>
          <a:p>
            <a:r>
              <a:rPr lang="cs-CZ" sz="2000" dirty="0" smtClean="0"/>
              <a:t>Bohužel, nebyla vždy se sourozenci ve stejném domově. Pokud ano, starala se o ně stejně jako o jiné menší děti. </a:t>
            </a:r>
          </a:p>
          <a:p>
            <a:r>
              <a:rPr lang="cs-CZ" sz="2000" dirty="0" smtClean="0"/>
              <a:t>Proto bylo jejím snem stát se dětskou psycholožkou.</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1074</TotalTime>
  <Words>771</Words>
  <Application>Microsoft Office PowerPoint</Application>
  <PresentationFormat>Předvádění na obrazovce (4:3)</PresentationFormat>
  <Paragraphs>108</Paragraphs>
  <Slides>17</Slides>
  <Notes>1</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17</vt:i4>
      </vt:variant>
    </vt:vector>
  </HeadingPairs>
  <TitlesOfParts>
    <vt:vector size="20" baseType="lpstr">
      <vt:lpstr>Arial</vt:lpstr>
      <vt:lpstr>Calibri</vt:lpstr>
      <vt:lpstr>Motiv sady Office</vt:lpstr>
      <vt:lpstr>ŠVÉDSKÁ  ODYSSEA</vt:lpstr>
      <vt:lpstr>Prezentace aplikace PowerPoint</vt:lpstr>
      <vt:lpstr>;</vt:lpstr>
      <vt:lpstr>Všichni nuceně nasazení museli nosit na „mundůrech“označení podle národnosti – takovou nášivku měla i matka,  byla totiž Polka.</vt:lpstr>
      <vt:lpstr>Prezentace aplikace PowerPoint</vt:lpstr>
      <vt:lpstr>… a tak se do ní zamiloval kapitán lodi.</vt:lpstr>
      <vt:lpstr>Prezentace aplikace PowerPoint</vt:lpstr>
      <vt:lpstr>…jediné, co měla po celou válku u sebe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CO DODAT?</vt:lpstr>
      <vt:lpstr>PODĚKOVÁNÍ</vt:lpstr>
      <vt:lpstr>PROJEKT PŘÍBĚHY NAŠICH SOUSEDŮ ZPRACOVALI  ŽÁCI                                   ZŠ  U VRŠOVICKÉHO  NÁDRAŽÍ:</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chocholousova</dc:creator>
  <cp:lastModifiedBy>Uživatel systému Windows</cp:lastModifiedBy>
  <cp:revision>80</cp:revision>
  <dcterms:created xsi:type="dcterms:W3CDTF">2016-03-17T13:12:54Z</dcterms:created>
  <dcterms:modified xsi:type="dcterms:W3CDTF">2018-01-30T15:25:38Z</dcterms:modified>
  <cp:contentStatus>Konečný</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